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99" d="100"/>
          <a:sy n="99" d="100"/>
        </p:scale>
        <p:origin x="-240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C8F94F3-E11F-434D-8ACF-5D376AFFDE70}" type="datetimeFigureOut">
              <a:rPr lang="en-GB" smtClean="0"/>
              <a:t>23/10/2020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368EF40-AC0D-464D-B5D0-CD808606A4E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407454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 smtClean="0"/>
              <a:t>Skins</a:t>
            </a:r>
            <a:r>
              <a:rPr lang="en-GB" baseline="0" dirty="0" smtClean="0"/>
              <a:t> cancer is a common problem in US. According to a recent study, a big percentage of Americans do not have acquire the required thickness of the coat </a:t>
            </a:r>
            <a:r>
              <a:rPr lang="en-GB" dirty="0" smtClean="0"/>
              <a:t>(Granger et al., 2019)</a:t>
            </a:r>
            <a:r>
              <a:rPr lang="en-GB" baseline="0" dirty="0" smtClean="0"/>
              <a:t>. Various studies recommends that the effectiveness of the modern sunscreen products significantly depends on the how they are applied </a:t>
            </a:r>
            <a:r>
              <a:rPr lang="en-GB" dirty="0" smtClean="0"/>
              <a:t>(Granger et al., 2019)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baseline="0" dirty="0" smtClean="0"/>
              <a:t>. 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68EF40-AC0D-464D-B5D0-CD808606A4EA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8043737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The</a:t>
            </a:r>
            <a:r>
              <a:rPr lang="en-GB" baseline="0" dirty="0" smtClean="0"/>
              <a:t> CDC Atlanta office has a lot of resources regarding the correct application of sunscreen. Additionally, the organization has responsive customer care such that an individual can reach out and get the necessary information. 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68EF40-AC0D-464D-B5D0-CD808606A4EA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721468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3048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C8DD0B-EF35-45DA-A8A5-FEC10A83C788}" type="datetimeFigureOut">
              <a:rPr lang="en-GB" smtClean="0"/>
              <a:t>23/10/2020</a:t>
            </a:fld>
            <a:endParaRPr lang="en-GB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155448" y="2420112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Oval 12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BCED0D5C-F66F-4D4E-A785-9B35C37E8E65}" type="slidenum">
              <a:rPr lang="en-GB" smtClean="0"/>
              <a:t>‹#›</a:t>
            </a:fld>
            <a:endParaRPr lang="en-GB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 anchor="b"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C8DD0B-EF35-45DA-A8A5-FEC10A83C788}" type="datetimeFigureOut">
              <a:rPr lang="en-GB" smtClean="0"/>
              <a:t>23/10/2020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61688" y="1026372"/>
            <a:ext cx="457200" cy="441325"/>
          </a:xfrm>
        </p:spPr>
        <p:txBody>
          <a:bodyPr/>
          <a:lstStyle/>
          <a:p>
            <a:fld id="{BCED0D5C-F66F-4D4E-A785-9B35C37E8E65}" type="slidenum">
              <a:rPr lang="en-GB" smtClean="0"/>
              <a:t>‹#›</a:t>
            </a:fld>
            <a:endParaRPr lang="en-GB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8991600" y="1905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152400" y="2286000"/>
            <a:ext cx="8833104" cy="304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5448" y="142352"/>
            <a:ext cx="8833104" cy="2139696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8426" y="2743200"/>
            <a:ext cx="6480174" cy="1673225"/>
          </a:xfrm>
        </p:spPr>
        <p:txBody>
          <a:bodyPr anchor="t"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Rectangle 13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C8DD0B-EF35-45DA-A8A5-FEC10A83C788}" type="datetimeFigureOut">
              <a:rPr lang="en-GB" smtClean="0"/>
              <a:t>23/10/2020</a:t>
            </a:fld>
            <a:endParaRPr lang="en-GB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152400" y="2438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Oval 9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Oval 10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BCED0D5C-F66F-4D4E-A785-9B35C37E8E65}" type="slidenum">
              <a:rPr lang="en-GB" smtClean="0"/>
              <a:t>‹#›</a:t>
            </a:fld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1524000"/>
          </a:xfrm>
        </p:spPr>
        <p:txBody>
          <a:bodyPr anchor="b"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91200" y="6409944"/>
            <a:ext cx="3044952" cy="365760"/>
          </a:xfrm>
        </p:spPr>
        <p:txBody>
          <a:bodyPr/>
          <a:lstStyle/>
          <a:p>
            <a:fld id="{F8C8DD0B-EF35-45DA-A8A5-FEC10A83C788}" type="datetimeFigureOut">
              <a:rPr lang="en-GB" smtClean="0"/>
              <a:t>23/10/2020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ED0D5C-F66F-4D4E-A785-9B35C37E8E65}" type="slidenum">
              <a:rPr lang="en-GB" smtClean="0"/>
              <a:t>‹#›</a:t>
            </a:fld>
            <a:endParaRPr lang="en-GB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 flipV="1">
            <a:off x="4563080" y="1575652"/>
            <a:ext cx="8921" cy="4819557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Content Placeholder 9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2" name="Content Placeholder 11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 flipV="1">
            <a:off x="4572000" y="2200275"/>
            <a:ext cx="0" cy="4187952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152400" y="1371600"/>
            <a:ext cx="8833104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5923" y="6391656"/>
            <a:ext cx="8833104" cy="310896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791330" y="1524000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C8DD0B-EF35-45DA-A8A5-FEC10A83C788}" type="datetimeFigureOut">
              <a:rPr lang="en-GB" smtClean="0"/>
              <a:t>23/10/2020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4800" y="6409944"/>
            <a:ext cx="3581400" cy="365760"/>
          </a:xfrm>
        </p:spPr>
        <p:txBody>
          <a:bodyPr/>
          <a:lstStyle/>
          <a:p>
            <a:endParaRPr lang="en-GB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52400" y="128016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4" name="Content Placeholder 23"/>
          <p:cNvSpPr>
            <a:spLocks noGrp="1"/>
          </p:cNvSpPr>
          <p:nvPr>
            <p:ph sz="quarter" idx="2"/>
          </p:nvPr>
        </p:nvSpPr>
        <p:spPr>
          <a:xfrm>
            <a:off x="301752" y="2471383"/>
            <a:ext cx="4041648" cy="3818404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6" name="Content Placeholder 25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5" name="Oval 24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Oval 26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4343400" y="1042416"/>
            <a:ext cx="457200" cy="441325"/>
          </a:xfrm>
        </p:spPr>
        <p:txBody>
          <a:bodyPr/>
          <a:lstStyle>
            <a:lvl1pPr algn="ctr">
              <a:defRPr/>
            </a:lvl1pPr>
          </a:lstStyle>
          <a:p>
            <a:fld id="{BCED0D5C-F66F-4D4E-A785-9B35C37E8E65}" type="slidenum">
              <a:rPr lang="en-GB" smtClean="0"/>
              <a:t>‹#›</a:t>
            </a:fld>
            <a:endParaRPr lang="en-GB"/>
          </a:p>
        </p:txBody>
      </p:sp>
      <p:sp>
        <p:nvSpPr>
          <p:cNvPr id="23" name="Title 22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C8DD0B-EF35-45DA-A8A5-FEC10A83C788}" type="datetimeFigureOut">
              <a:rPr lang="en-GB" smtClean="0"/>
              <a:t>23/10/2020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4343400" y="1036020"/>
            <a:ext cx="457200" cy="441325"/>
          </a:xfrm>
        </p:spPr>
        <p:txBody>
          <a:bodyPr/>
          <a:lstStyle/>
          <a:p>
            <a:fld id="{BCED0D5C-F66F-4D4E-A785-9B35C37E8E65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152400" y="158496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C8DD0B-EF35-45DA-A8A5-FEC10A83C788}" type="datetimeFigureOut">
              <a:rPr lang="en-GB" smtClean="0"/>
              <a:t>23/10/2020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4267200" y="6324600"/>
            <a:ext cx="609600" cy="44132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BCED0D5C-F66F-4D4E-A785-9B35C37E8E65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>
            <a:spLocks noChangeArrowheads="1"/>
          </p:cNvSpPr>
          <p:nvPr/>
        </p:nvSpPr>
        <p:spPr bwMode="auto">
          <a:xfrm>
            <a:off x="152400" y="152400"/>
            <a:ext cx="8833104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18872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 anchor="b"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381000" y="1981200"/>
            <a:ext cx="23622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Content Placeholder 19"/>
          <p:cNvSpPr>
            <a:spLocks noGrp="1"/>
          </p:cNvSpPr>
          <p:nvPr>
            <p:ph sz="quarter" idx="1"/>
          </p:nvPr>
        </p:nvSpPr>
        <p:spPr>
          <a:xfrm>
            <a:off x="3124200" y="685800"/>
            <a:ext cx="5638800" cy="5410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Oval 9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Oval 10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BCED0D5C-F66F-4D4E-A785-9B35C37E8E65}" type="slidenum">
              <a:rPr lang="en-GB" smtClean="0"/>
              <a:t>‹#›</a:t>
            </a:fld>
            <a:endParaRPr lang="en-GB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C8DD0B-EF35-45DA-A8A5-FEC10A83C788}" type="datetimeFigureOut">
              <a:rPr lang="en-GB" smtClean="0"/>
              <a:t>23/10/2020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383280" cy="365760"/>
          </a:xfrm>
        </p:spPr>
        <p:txBody>
          <a:bodyPr/>
          <a:lstStyle/>
          <a:p>
            <a:endParaRPr lang="en-GB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traight Connector 20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auto">
          <a:xfrm>
            <a:off x="152400" y="152400"/>
            <a:ext cx="8833104" cy="30175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Oval 11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Oval 12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/>
          <a:p>
            <a:fld id="{BCED0D5C-F66F-4D4E-A785-9B35C37E8E65}" type="slidenum">
              <a:rPr lang="en-GB" smtClean="0"/>
              <a:t>‹#›</a:t>
            </a:fld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88152" y="6404984"/>
            <a:ext cx="3044952" cy="365760"/>
          </a:xfrm>
        </p:spPr>
        <p:txBody>
          <a:bodyPr/>
          <a:lstStyle/>
          <a:p>
            <a:fld id="{F8C8DD0B-EF35-45DA-A8A5-FEC10A83C788}" type="datetimeFigureOut">
              <a:rPr lang="en-GB" smtClean="0"/>
              <a:t>23/10/2020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584448" cy="365760"/>
          </a:xfrm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C8DD0B-EF35-45DA-A8A5-FEC10A83C788}" type="datetimeFigureOut">
              <a:rPr lang="en-GB" smtClean="0"/>
              <a:t>23/10/2020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ED0D5C-F66F-4D4E-A785-9B35C37E8E65}" type="slidenum">
              <a:rPr lang="en-GB" smtClean="0"/>
              <a:t>‹#›</a:t>
            </a:fld>
            <a:endParaRPr lang="en-GB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7010400" y="0"/>
            <a:ext cx="21336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 rot="5400000">
            <a:off x="4021836" y="3278124"/>
            <a:ext cx="6245352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6839712" y="2925763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Oval 14"/>
          <p:cNvSpPr/>
          <p:nvPr/>
        </p:nvSpPr>
        <p:spPr>
          <a:xfrm>
            <a:off x="6934200" y="3020251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915912" y="3009901"/>
            <a:ext cx="457200" cy="441325"/>
          </a:xfrm>
        </p:spPr>
        <p:txBody>
          <a:bodyPr/>
          <a:lstStyle/>
          <a:p>
            <a:fld id="{BCED0D5C-F66F-4D4E-A785-9B35C37E8E65}" type="slidenum">
              <a:rPr lang="en-GB" smtClean="0"/>
              <a:t>‹#›</a:t>
            </a:fld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553200" cy="5821366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C8DD0B-EF35-45DA-A8A5-FEC10A83C788}" type="datetimeFigureOut">
              <a:rPr lang="en-GB" smtClean="0"/>
              <a:t>23/10/2020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91400" y="304801"/>
            <a:ext cx="14478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393371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fld id="{F8C8DD0B-EF35-45DA-A8A5-FEC10A83C788}" type="datetimeFigureOut">
              <a:rPr lang="en-GB" smtClean="0"/>
              <a:t>23/10/2020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04800" y="6410848"/>
            <a:ext cx="35814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endParaRPr lang="en-GB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152400" y="1276743"/>
            <a:ext cx="8833104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Oval 11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Oval 14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4343400" y="1040174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BCED0D5C-F66F-4D4E-A785-9B35C37E8E65}" type="slidenum">
              <a:rPr lang="en-GB" smtClean="0"/>
              <a:t>‹#›</a:t>
            </a:fld>
            <a:endParaRPr lang="en-GB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8534400" cy="459943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rtl="0" eaLnBrk="1" latinLnBrk="0" hangingPunct="1">
        <a:spcBef>
          <a:spcPct val="0"/>
        </a:spcBef>
        <a:buNone/>
        <a:defRPr kumimoji="0" sz="3300" kern="1200">
          <a:solidFill>
            <a:schemeClr val="accent3">
              <a:shade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"/>
        <a:buChar char=""/>
        <a:defRPr kumimoji="0"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ct val="20000"/>
        </a:spcBef>
        <a:buClr>
          <a:schemeClr val="accent3"/>
        </a:buClr>
        <a:buSzPct val="75000"/>
        <a:buFont typeface="Wingdings 2"/>
        <a:buChar char="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ct val="20000"/>
        </a:spcBef>
        <a:buClr>
          <a:schemeClr val="accent4"/>
        </a:buClr>
        <a:buSzPct val="70000"/>
        <a:buFont typeface="Wingdings"/>
        <a:buChar char="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ct val="20000"/>
        </a:spcBef>
        <a:buClr>
          <a:schemeClr val="accent5"/>
        </a:buClr>
        <a:buFontTx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Name</a:t>
            </a:r>
          </a:p>
          <a:p>
            <a:r>
              <a:rPr lang="en-GB" dirty="0" smtClean="0"/>
              <a:t>Institution</a:t>
            </a:r>
          </a:p>
          <a:p>
            <a:r>
              <a:rPr lang="en-GB" dirty="0" smtClean="0"/>
              <a:t>Course</a:t>
            </a:r>
          </a:p>
          <a:p>
            <a:r>
              <a:rPr lang="en-GB" dirty="0" smtClean="0"/>
              <a:t>Professor </a:t>
            </a:r>
          </a:p>
          <a:p>
            <a:r>
              <a:rPr lang="en-GB" dirty="0" smtClean="0"/>
              <a:t>Date </a:t>
            </a:r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smtClean="0"/>
              <a:t>Skin Cancer Caused by Sunlight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942034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 Part 1:Current Health Issue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According to the CDC data skin cancer is the most common form of cancer in US </a:t>
            </a:r>
            <a:r>
              <a:rPr lang="en-GB" dirty="0" smtClean="0"/>
              <a:t>(Watson et al., 2015), </a:t>
            </a:r>
          </a:p>
          <a:p>
            <a:r>
              <a:rPr lang="en-GB" dirty="0" smtClean="0"/>
              <a:t>According to the CDC agent, one out of five people get skin cancer in old age </a:t>
            </a:r>
          </a:p>
          <a:p>
            <a:r>
              <a:rPr lang="en-GB" dirty="0" smtClean="0"/>
              <a:t>Two of them die</a:t>
            </a:r>
          </a:p>
          <a:p>
            <a:r>
              <a:rPr lang="en-GB" dirty="0" smtClean="0"/>
              <a:t>Improper use of sunscreen exposes the skin</a:t>
            </a:r>
          </a:p>
          <a:p>
            <a:r>
              <a:rPr lang="en-GB" dirty="0" err="1" smtClean="0"/>
              <a:t>Dr.</a:t>
            </a:r>
            <a:r>
              <a:rPr lang="en-GB" dirty="0" smtClean="0"/>
              <a:t> Seth stated a lot of people get only 40% of the expected SPF protection (</a:t>
            </a:r>
            <a:r>
              <a:rPr lang="en-GB" dirty="0" smtClean="0"/>
              <a:t>Granger et al., 2019)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706073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Prevention Strategy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CDC recommends application of a thick layer of sunscreen for total protection,</a:t>
            </a:r>
          </a:p>
          <a:p>
            <a:r>
              <a:rPr lang="en-GB" dirty="0" smtClean="0"/>
              <a:t> UV damage can be prevented if Sunscreen is applied with other options (Watson et al., 2015)</a:t>
            </a:r>
          </a:p>
          <a:p>
            <a:r>
              <a:rPr lang="en-GB" dirty="0" smtClean="0"/>
              <a:t>One can get more details regarding this recommendation from the CDC office</a:t>
            </a:r>
          </a:p>
          <a:p>
            <a:pPr marL="0" indent="0" algn="ctr">
              <a:buNone/>
            </a:pPr>
            <a:r>
              <a:rPr lang="en-GB" dirty="0" smtClean="0"/>
              <a:t>1600 Clifton Rd, Atlanta, GA 3033, United States</a:t>
            </a:r>
          </a:p>
          <a:p>
            <a:r>
              <a:rPr lang="en-GB" dirty="0" smtClean="0"/>
              <a:t>Or call;+1 404-639-3311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80720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Part 2: 50 sec Public Service Announcement 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GB" dirty="0" smtClean="0"/>
              <a:t>Melanoma skin cancer is a common problem in the United States today </a:t>
            </a:r>
          </a:p>
          <a:p>
            <a:r>
              <a:rPr lang="en-GB" dirty="0" smtClean="0"/>
              <a:t>It is related to improper use of technology</a:t>
            </a:r>
          </a:p>
          <a:p>
            <a:r>
              <a:rPr lang="en-GB" dirty="0" smtClean="0"/>
              <a:t>People are not well informed regarding the amount of sunscreen to apply for total protection </a:t>
            </a:r>
            <a:endParaRPr lang="en-GB" dirty="0"/>
          </a:p>
          <a:p>
            <a:r>
              <a:rPr lang="en-GB" dirty="0" smtClean="0"/>
              <a:t>Most people only get 40% of sunscreen protection </a:t>
            </a:r>
          </a:p>
        </p:txBody>
      </p:sp>
    </p:spTree>
    <p:extLst>
      <p:ext uri="{BB962C8B-B14F-4D97-AF65-F5344CB8AC3E}">
        <p14:creationId xmlns:p14="http://schemas.microsoft.com/office/powerpoint/2010/main" val="159534014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Improper Use of Technology 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UV exposure leads to damage of the DNA cells causing cancer,</a:t>
            </a:r>
          </a:p>
          <a:p>
            <a:r>
              <a:rPr lang="en-GB" dirty="0" smtClean="0"/>
              <a:t>Sunscreen offering more than SPF of 15 is recommended (</a:t>
            </a:r>
            <a:r>
              <a:rPr lang="en-GB" dirty="0" smtClean="0"/>
              <a:t>Watson et al., 2015)</a:t>
            </a:r>
            <a:r>
              <a:rPr lang="en-GB" dirty="0" smtClean="0"/>
              <a:t>,</a:t>
            </a:r>
          </a:p>
          <a:p>
            <a:r>
              <a:rPr lang="en-GB" dirty="0" smtClean="0"/>
              <a:t>However, application of small amount of sunscreen lead to significant exposure to sunlight ,</a:t>
            </a:r>
          </a:p>
          <a:p>
            <a:r>
              <a:rPr lang="en-GB" dirty="0" smtClean="0"/>
              <a:t>Exposure lead to damage of the skin cells causing melanoma skin cancer.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24901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CDC on Sunscreen Application 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The </a:t>
            </a:r>
            <a:r>
              <a:rPr lang="en-GB" dirty="0" err="1" smtClean="0"/>
              <a:t>Centers</a:t>
            </a:r>
            <a:r>
              <a:rPr lang="en-GB" dirty="0" smtClean="0"/>
              <a:t> for Disease Control and Prevention stated that melanoma skin cancer is a major problem</a:t>
            </a:r>
          </a:p>
          <a:p>
            <a:r>
              <a:rPr lang="en-GB" dirty="0" smtClean="0"/>
              <a:t>CDC recommends SPF protection greater than 15</a:t>
            </a:r>
          </a:p>
          <a:p>
            <a:r>
              <a:rPr lang="en-GB" dirty="0" smtClean="0"/>
              <a:t>Verification for this information is available in CDC offices </a:t>
            </a:r>
            <a:r>
              <a:rPr lang="en-GB" dirty="0" smtClean="0"/>
              <a:t>1600 Clifton Rd, Atlanta, GA 3033, United States</a:t>
            </a:r>
          </a:p>
          <a:p>
            <a:r>
              <a:rPr lang="en-GB" dirty="0" smtClean="0"/>
              <a:t>More details can be attained talking to an agent through </a:t>
            </a:r>
            <a:r>
              <a:rPr lang="en-GB" dirty="0" smtClean="0"/>
              <a:t>;+1 404-639-3311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6117097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References 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/>
          </a:bodyPr>
          <a:lstStyle/>
          <a:p>
            <a:r>
              <a:rPr lang="en-GB" dirty="0" smtClean="0"/>
              <a:t>Granger, C., Sola, Y., </a:t>
            </a:r>
            <a:r>
              <a:rPr lang="en-GB" dirty="0" err="1" smtClean="0"/>
              <a:t>Gilaberte</a:t>
            </a:r>
            <a:r>
              <a:rPr lang="en-GB" dirty="0" smtClean="0"/>
              <a:t>, Y., &amp; </a:t>
            </a:r>
            <a:r>
              <a:rPr lang="en-GB" dirty="0" err="1" smtClean="0"/>
              <a:t>Trullàs</a:t>
            </a:r>
            <a:r>
              <a:rPr lang="en-GB" dirty="0" smtClean="0"/>
              <a:t>, C. (2019). Outdoor testing of the </a:t>
            </a:r>
            <a:r>
              <a:rPr lang="en-GB" dirty="0" err="1" smtClean="0"/>
              <a:t>photoprotection</a:t>
            </a:r>
            <a:r>
              <a:rPr lang="en-GB" dirty="0" smtClean="0"/>
              <a:t> provided by a new water-based broad-spectrum SPF50+ sunscreen product: two double-blind, split-face, randomized controlled studies in healthy adults. Clinical, cosmetic and investigational dermatology, 12, 461.</a:t>
            </a:r>
          </a:p>
          <a:p>
            <a:r>
              <a:rPr lang="en-GB" dirty="0" smtClean="0"/>
              <a:t>Watson, M., Thomas, C. C., </a:t>
            </a:r>
            <a:r>
              <a:rPr lang="en-GB" dirty="0" err="1" smtClean="0"/>
              <a:t>Massetti</a:t>
            </a:r>
            <a:r>
              <a:rPr lang="en-GB" dirty="0" smtClean="0"/>
              <a:t>, G. M., McKenna, S., </a:t>
            </a:r>
            <a:r>
              <a:rPr lang="en-GB" dirty="0" err="1" smtClean="0"/>
              <a:t>Gershenwald</a:t>
            </a:r>
            <a:r>
              <a:rPr lang="en-GB" dirty="0" smtClean="0"/>
              <a:t>, J. E., Laird, S., ... &amp; </a:t>
            </a:r>
            <a:r>
              <a:rPr lang="en-GB" dirty="0" err="1" smtClean="0"/>
              <a:t>Lushniak</a:t>
            </a:r>
            <a:r>
              <a:rPr lang="en-GB" dirty="0" smtClean="0"/>
              <a:t>, B. (2015). CDC grand rounds: prevention and control of skin cancer. Morbidity and Mortality Weekly Report, 64(47), 1312-1314.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3370896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ivic">
  <a:themeElements>
    <a:clrScheme name="Civic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Civic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Civic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Civic</Template>
  <TotalTime>109</TotalTime>
  <Words>548</Words>
  <Application>Microsoft Office PowerPoint</Application>
  <PresentationFormat>On-screen Show (4:3)</PresentationFormat>
  <Paragraphs>41</Paragraphs>
  <Slides>7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Civic</vt:lpstr>
      <vt:lpstr>Skin Cancer Caused by Sunlight</vt:lpstr>
      <vt:lpstr> Part 1:Current Health Issue</vt:lpstr>
      <vt:lpstr>Prevention Strategy</vt:lpstr>
      <vt:lpstr>Part 2: 50 sec Public Service Announcement </vt:lpstr>
      <vt:lpstr>Improper Use of Technology </vt:lpstr>
      <vt:lpstr>CDC on Sunscreen Application </vt:lpstr>
      <vt:lpstr>References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Skin C</dc:title>
  <dc:creator>Kim</dc:creator>
  <cp:lastModifiedBy>Kim</cp:lastModifiedBy>
  <cp:revision>13</cp:revision>
  <dcterms:created xsi:type="dcterms:W3CDTF">2020-10-23T18:26:13Z</dcterms:created>
  <dcterms:modified xsi:type="dcterms:W3CDTF">2020-10-23T20:16:11Z</dcterms:modified>
</cp:coreProperties>
</file>